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804C-FD54-4753-B45E-90E0D5F05923}" type="datetimeFigureOut">
              <a:rPr lang="de-DE" smtClean="0"/>
              <a:pPr/>
              <a:t>08.06.2016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A81C-79E1-4E6F-9F47-7F3175CB12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gesspiegel.de/medien/digitale-welt/der-copy-schock/1791902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isgymnasium-neuenburg.de/unterricht/itg/" TargetMode="External"/><Relationship Id="rId2" Type="http://schemas.openxmlformats.org/officeDocument/2006/relationships/hyperlink" Target="http://www.tagesspiegel.de/medien/digitale-welt/der-copy-schock/1791902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Richtig zitieren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57224" y="1428736"/>
            <a:ext cx="79296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Verwendung von Zitaten  	</a:t>
            </a:r>
          </a:p>
          <a:p>
            <a:endParaRPr lang="de-DE" sz="3200" dirty="0" smtClean="0"/>
          </a:p>
          <a:p>
            <a:pPr>
              <a:buFont typeface="Wingdings" pitchFamily="2" charset="2"/>
              <a:buChar char="Ø"/>
            </a:pPr>
            <a:r>
              <a:rPr lang="de-DE" sz="3200" dirty="0" smtClean="0"/>
              <a:t>  grundsätzlich mit Quellenangabe</a:t>
            </a:r>
          </a:p>
          <a:p>
            <a:endParaRPr lang="de-DE" sz="3200" dirty="0" smtClean="0"/>
          </a:p>
          <a:p>
            <a:r>
              <a:rPr lang="de-DE" sz="3200" dirty="0" smtClean="0"/>
              <a:t>Möglichkeiten:</a:t>
            </a:r>
          </a:p>
          <a:p>
            <a:pPr>
              <a:buFont typeface="Wingdings" pitchFamily="2" charset="2"/>
              <a:buChar char="Ø"/>
            </a:pPr>
            <a:r>
              <a:rPr lang="de-DE" sz="3200" dirty="0" smtClean="0"/>
              <a:t>  wörtlich, mit Anführungszeichen</a:t>
            </a:r>
          </a:p>
          <a:p>
            <a:endParaRPr lang="de-DE" sz="3200" dirty="0" smtClean="0"/>
          </a:p>
          <a:p>
            <a:pPr>
              <a:buFont typeface="Wingdings" pitchFamily="2" charset="2"/>
              <a:buChar char="Ø"/>
            </a:pPr>
            <a:r>
              <a:rPr lang="de-DE" sz="3200" dirty="0" smtClean="0"/>
              <a:t>  sinngemäß</a:t>
            </a:r>
          </a:p>
          <a:p>
            <a:endParaRPr lang="de-DE" sz="3200" dirty="0" smtClean="0"/>
          </a:p>
          <a:p>
            <a:pPr>
              <a:buFont typeface="Wingdings" pitchFamily="2" charset="2"/>
              <a:buChar char="Ø"/>
            </a:pPr>
            <a:r>
              <a:rPr lang="de-DE" sz="3200" dirty="0" smtClean="0"/>
              <a:t>  nicht sinnentstellend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Zitate stehen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57224" y="1285860"/>
            <a:ext cx="8583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als eigener Satz oder als Satzanfang</a:t>
            </a:r>
            <a:r>
              <a:rPr lang="de-DE" sz="2400" dirty="0" smtClean="0"/>
              <a:t>, </a:t>
            </a:r>
          </a:p>
          <a:p>
            <a:r>
              <a:rPr lang="de-DE" sz="2400" dirty="0" smtClean="0"/>
              <a:t>z. B.: „Die Anonymität der Internetsurfer lässt die Hemmschwelle schwinden – wie auch die Angst vorm </a:t>
            </a:r>
            <a:r>
              <a:rPr lang="de-DE" sz="2400" dirty="0" err="1" smtClean="0"/>
              <a:t>Erwischtwerden</a:t>
            </a:r>
            <a:r>
              <a:rPr lang="de-DE" sz="2400" dirty="0" smtClean="0"/>
              <a:t>.“ Diese Auffassung vertritt HUBSCHMID (2010,2) in seinem Artikel.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928662" y="3214686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förmlich durch Doppelpunkt eingeleitet</a:t>
            </a:r>
            <a:r>
              <a:rPr lang="de-DE" sz="2400" dirty="0" smtClean="0"/>
              <a:t>,</a:t>
            </a:r>
          </a:p>
          <a:p>
            <a:r>
              <a:rPr lang="de-DE" sz="2400" dirty="0" smtClean="0"/>
              <a:t>z. B.: HUBSCHMID (2010,2) stellt fest: „Die Anonymität der Internetsurfer lässt die Hemmschwelle schwinden – wie auch die Angst vorm </a:t>
            </a:r>
            <a:r>
              <a:rPr lang="de-DE" sz="2400" dirty="0" err="1" smtClean="0"/>
              <a:t>Erwischtwerden</a:t>
            </a:r>
            <a:r>
              <a:rPr lang="de-DE" sz="2400" dirty="0" smtClean="0"/>
              <a:t>.“    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857224" y="5072074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syntaktisch mit dem Satz verschmolzen</a:t>
            </a:r>
            <a:r>
              <a:rPr lang="de-DE" sz="2400" dirty="0" smtClean="0"/>
              <a:t>,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z. B.:  Nach Auffassung von HUBSCHMID (2010,2) „ist 	das Schummeln so alt wie die Schule“.</a:t>
            </a:r>
          </a:p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Quellenangaben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57224" y="1500174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</a:t>
            </a:r>
            <a:r>
              <a:rPr lang="de-DE" sz="2800" dirty="0" smtClean="0"/>
              <a:t>enthalten mindestens folgende Elemente</a:t>
            </a:r>
          </a:p>
          <a:p>
            <a:endParaRPr lang="de-DE" sz="2800" dirty="0" smtClean="0"/>
          </a:p>
          <a:p>
            <a:r>
              <a:rPr lang="de-DE" sz="2800" dirty="0"/>
              <a:t>	</a:t>
            </a:r>
            <a:r>
              <a:rPr lang="de-DE" sz="2800" dirty="0" smtClean="0"/>
              <a:t>1. Name des Urhebers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2. Titel der Quelle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3. Jahr der </a:t>
            </a:r>
            <a:r>
              <a:rPr lang="de-DE" sz="2800" dirty="0"/>
              <a:t>V</a:t>
            </a:r>
            <a:r>
              <a:rPr lang="de-DE" sz="2800" dirty="0" smtClean="0"/>
              <a:t>eröffentlichung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85786" y="450057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</a:t>
            </a:r>
            <a:r>
              <a:rPr lang="de-DE" sz="2800" dirty="0" smtClean="0"/>
              <a:t>im laufenden Text Verweis durch NAME (Jahr, Seite)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Quellenangabe bei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14348" y="1714488"/>
            <a:ext cx="8429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Büchern: Name </a:t>
            </a:r>
            <a:r>
              <a:rPr lang="de-DE" dirty="0"/>
              <a:t>des Autors: </a:t>
            </a:r>
            <a:r>
              <a:rPr lang="de-DE" i="1" dirty="0"/>
              <a:t>Titel</a:t>
            </a:r>
            <a:r>
              <a:rPr lang="de-DE" dirty="0"/>
              <a:t>. </a:t>
            </a:r>
            <a:r>
              <a:rPr lang="de-DE" dirty="0" smtClean="0"/>
              <a:t> </a:t>
            </a:r>
            <a:r>
              <a:rPr lang="de-DE" dirty="0"/>
              <a:t>Jahr, </a:t>
            </a:r>
            <a:r>
              <a:rPr lang="de-DE" dirty="0" smtClean="0"/>
              <a:t>Seite</a:t>
            </a:r>
          </a:p>
          <a:p>
            <a:r>
              <a:rPr lang="de-DE" dirty="0"/>
              <a:t>	</a:t>
            </a:r>
            <a:r>
              <a:rPr lang="de-DE" dirty="0" smtClean="0"/>
              <a:t>z. B.: Sick, Bastian: </a:t>
            </a:r>
            <a:r>
              <a:rPr lang="de-DE" i="1" dirty="0" smtClean="0"/>
              <a:t>Der Dativ ist dem Genitiv sein Tod. Folge 4. </a:t>
            </a:r>
            <a:r>
              <a:rPr lang="de-DE" dirty="0" smtClean="0"/>
              <a:t>2009, S.29.</a:t>
            </a:r>
            <a:endParaRPr lang="de-DE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714348" y="300037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Zeitungsartikeln: Name </a:t>
            </a:r>
            <a:r>
              <a:rPr lang="de-DE" dirty="0"/>
              <a:t>des Autors: </a:t>
            </a:r>
            <a:r>
              <a:rPr lang="de-DE" dirty="0" smtClean="0"/>
              <a:t>Titel </a:t>
            </a:r>
            <a:r>
              <a:rPr lang="de-DE" dirty="0"/>
              <a:t>des </a:t>
            </a:r>
            <a:r>
              <a:rPr lang="de-DE" dirty="0" smtClean="0"/>
              <a:t>Artikels, </a:t>
            </a:r>
            <a:r>
              <a:rPr lang="de-DE" i="1" dirty="0"/>
              <a:t>Name der Zeitung</a:t>
            </a:r>
            <a:r>
              <a:rPr lang="de-DE" dirty="0"/>
              <a:t>, Datum, </a:t>
            </a:r>
            <a:r>
              <a:rPr lang="de-DE" dirty="0" smtClean="0"/>
              <a:t>	                 Seite.</a:t>
            </a:r>
          </a:p>
          <a:p>
            <a:r>
              <a:rPr lang="de-DE" dirty="0"/>
              <a:t>	</a:t>
            </a:r>
            <a:r>
              <a:rPr lang="de-DE" dirty="0" smtClean="0"/>
              <a:t>	z. B.: Hubschmid, Maris: Der </a:t>
            </a:r>
            <a:r>
              <a:rPr lang="de-DE" dirty="0" err="1" smtClean="0"/>
              <a:t>Copy</a:t>
            </a:r>
            <a:r>
              <a:rPr lang="de-DE" dirty="0" smtClean="0"/>
              <a:t>-Schock, </a:t>
            </a:r>
            <a:r>
              <a:rPr lang="de-DE" i="1" dirty="0" smtClean="0"/>
              <a:t>Tagesspiegel</a:t>
            </a:r>
            <a:r>
              <a:rPr lang="de-DE" dirty="0" smtClean="0"/>
              <a:t>, 			15.04.2010, S. …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85786" y="4357694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Internetseiten: Name des Autors (falls erkennbar): Titel der Seite, 	  	</a:t>
            </a:r>
            <a:r>
              <a:rPr kumimoji="0" lang="de-D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Webadresse, Datum des letzten Zugriffs</a:t>
            </a:r>
          </a:p>
          <a:p>
            <a:pPr lvl="0"/>
            <a:endParaRPr lang="de-DE" dirty="0" smtClean="0">
              <a:latin typeface="Calibri" pitchFamily="34" charset="0"/>
              <a:cs typeface="Times New Roman" pitchFamily="18" charset="0"/>
            </a:endParaRPr>
          </a:p>
          <a:p>
            <a:pPr lvl="0"/>
            <a:r>
              <a:rPr lang="de-DE" dirty="0" smtClean="0">
                <a:latin typeface="Calibri" pitchFamily="34" charset="0"/>
                <a:cs typeface="Times New Roman" pitchFamily="18" charset="0"/>
              </a:rPr>
              <a:t>z. B.: Hubschmid, Maris: Der </a:t>
            </a:r>
            <a:r>
              <a:rPr lang="de-DE" dirty="0" err="1" smtClean="0">
                <a:latin typeface="Calibri" pitchFamily="34" charset="0"/>
                <a:cs typeface="Times New Roman" pitchFamily="18" charset="0"/>
              </a:rPr>
              <a:t>Copy</a:t>
            </a:r>
            <a:r>
              <a:rPr lang="de-DE" dirty="0" smtClean="0">
                <a:latin typeface="Calibri" pitchFamily="34" charset="0"/>
                <a:cs typeface="Times New Roman" pitchFamily="18" charset="0"/>
              </a:rPr>
              <a:t>-Schock, 			         </a:t>
            </a:r>
            <a:r>
              <a:rPr lang="de-DE" dirty="0" smtClean="0">
                <a:latin typeface="Calibri" pitchFamily="34" charset="0"/>
                <a:cs typeface="Times New Roman" pitchFamily="18" charset="0"/>
                <a:hlinkClick r:id="rId2"/>
              </a:rPr>
              <a:t>http://www.tagesspiegel.de/medien/digitale-welt/</a:t>
            </a:r>
          </a:p>
          <a:p>
            <a:pPr lvl="0"/>
            <a:r>
              <a:rPr lang="de-DE" dirty="0" smtClean="0">
                <a:latin typeface="Calibri" pitchFamily="34" charset="0"/>
                <a:cs typeface="Times New Roman" pitchFamily="18" charset="0"/>
                <a:hlinkClick r:id="rId2"/>
              </a:rPr>
              <a:t>der-</a:t>
            </a:r>
            <a:r>
              <a:rPr lang="de-DE" dirty="0" err="1" smtClean="0">
                <a:latin typeface="Calibri" pitchFamily="34" charset="0"/>
                <a:cs typeface="Times New Roman" pitchFamily="18" charset="0"/>
                <a:hlinkClick r:id="rId2"/>
              </a:rPr>
              <a:t>copy</a:t>
            </a:r>
            <a:r>
              <a:rPr lang="de-DE" dirty="0" smtClean="0">
                <a:latin typeface="Calibri" pitchFamily="34" charset="0"/>
                <a:cs typeface="Times New Roman" pitchFamily="18" charset="0"/>
                <a:hlinkClick r:id="rId2"/>
              </a:rPr>
              <a:t>-schock/1791902.html</a:t>
            </a:r>
            <a:r>
              <a:rPr lang="de-DE" dirty="0" smtClean="0">
                <a:latin typeface="Calibri" pitchFamily="34" charset="0"/>
                <a:cs typeface="Times New Roman" pitchFamily="18" charset="0"/>
              </a:rPr>
              <a:t>, 23.08.2010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71538" y="1357298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erspart nicht die Quellenangaben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Quellenangabe ersetzt nicht Literaturverzeichnis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am </a:t>
            </a:r>
            <a:r>
              <a:rPr lang="de-DE" dirty="0"/>
              <a:t>S</a:t>
            </a:r>
            <a:r>
              <a:rPr lang="de-DE" dirty="0" smtClean="0"/>
              <a:t>chluss der Arbeit in alphabetischer Reihenfolge</a:t>
            </a:r>
            <a:endParaRPr lang="de-DE" dirty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enthält in jedem Fall alle Autoren und deren Werke der Quellenangaben und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weitere verwendete Autoren und Werke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</a:t>
            </a:r>
            <a:r>
              <a:rPr lang="de-DE" b="1" dirty="0" smtClean="0"/>
              <a:t>Angaben:</a:t>
            </a:r>
            <a:r>
              <a:rPr lang="de-DE" dirty="0" smtClean="0"/>
              <a:t> Name des Autors: Titel. (Untertitel). (In Klammern, Reihentitel, Bandnummer) Auflage (erst ab 2.), Erscheinungsjahr.</a:t>
            </a:r>
          </a:p>
          <a:p>
            <a:endParaRPr lang="de-DE" dirty="0" smtClean="0"/>
          </a:p>
          <a:p>
            <a:r>
              <a:rPr lang="de-DE" dirty="0" smtClean="0"/>
              <a:t>z. B.: Sick, Bastian: Der Dativ ist dem Genitiv sein Tod. Folge 4. Das Allerneueste aus dem Irrgarten der deutschen Sprache. 2009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14282" y="1928802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err="1" smtClean="0"/>
              <a:t>Czwalina</a:t>
            </a:r>
            <a:r>
              <a:rPr lang="de-DE" dirty="0" smtClean="0"/>
              <a:t>, Clemens: Richtlinien für Zitate, Quellenangaben, Anmerkungen, Literaturverzeichnisse u. ä. 6., überarbeitete Auflage, 1997</a:t>
            </a:r>
          </a:p>
          <a:p>
            <a:pPr marL="342900" indent="-342900"/>
            <a:endParaRPr lang="de-DE" dirty="0" smtClean="0"/>
          </a:p>
          <a:p>
            <a:pPr marL="342900" lvl="0" indent="-342900">
              <a:buAutoNum type="arabicPeriod" startAt="2"/>
            </a:pPr>
            <a:r>
              <a:rPr lang="de-DE" dirty="0" smtClean="0">
                <a:latin typeface="Calibri" pitchFamily="34" charset="0"/>
                <a:cs typeface="Times New Roman" pitchFamily="18" charset="0"/>
              </a:rPr>
              <a:t>Hubschmid, Maris: Der </a:t>
            </a:r>
            <a:r>
              <a:rPr lang="de-DE" dirty="0" err="1" smtClean="0">
                <a:latin typeface="Calibri" pitchFamily="34" charset="0"/>
                <a:cs typeface="Times New Roman" pitchFamily="18" charset="0"/>
              </a:rPr>
              <a:t>Copy</a:t>
            </a:r>
            <a:r>
              <a:rPr lang="de-DE" dirty="0" smtClean="0">
                <a:latin typeface="Calibri" pitchFamily="34" charset="0"/>
                <a:cs typeface="Times New Roman" pitchFamily="18" charset="0"/>
              </a:rPr>
              <a:t>-Schock, 			       	 </a:t>
            </a:r>
            <a:r>
              <a:rPr lang="de-DE" u="sng" dirty="0" smtClean="0">
                <a:hlinkClick r:id="rId2"/>
              </a:rPr>
              <a:t>http://www.tagesspiegel.de/medien/digitale-welt/der-copy-schock/1791902.html</a:t>
            </a:r>
            <a:r>
              <a:rPr lang="de-DE" u="sng" dirty="0" smtClean="0"/>
              <a:t>, </a:t>
            </a:r>
            <a:r>
              <a:rPr lang="de-DE" dirty="0" smtClean="0">
                <a:latin typeface="Calibri" pitchFamily="34" charset="0"/>
                <a:cs typeface="Times New Roman" pitchFamily="18" charset="0"/>
              </a:rPr>
              <a:t>23.08.2010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de-DE" dirty="0" smtClean="0"/>
          </a:p>
          <a:p>
            <a:pPr marL="342900" indent="-342900"/>
            <a:r>
              <a:rPr lang="de-DE" dirty="0" smtClean="0"/>
              <a:t>3.    Kreisgymnasium-Neuenburg: Quellen korrekt angeben,</a:t>
            </a:r>
          </a:p>
          <a:p>
            <a:pPr marL="342900" indent="-342900"/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71472" y="414338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www.kreisgymnasium-neuenburg.de/unterricht/itg/</a:t>
            </a:r>
            <a:endParaRPr lang="de-DE" dirty="0" smtClean="0"/>
          </a:p>
          <a:p>
            <a:r>
              <a:rPr lang="de-DE" u="sng" dirty="0" smtClean="0">
                <a:solidFill>
                  <a:srgbClr val="0000FF"/>
                </a:solidFill>
              </a:rPr>
              <a:t>quellen-korrekt-angeben/#</a:t>
            </a:r>
            <a:r>
              <a:rPr lang="de-DE" u="sng" dirty="0" err="1" smtClean="0">
                <a:solidFill>
                  <a:srgbClr val="0000FF"/>
                </a:solidFill>
              </a:rPr>
              <a:t>quellenangabe</a:t>
            </a:r>
            <a:r>
              <a:rPr lang="de-DE" dirty="0" smtClean="0"/>
              <a:t>, 23.08.2010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Richtig zitieren</vt:lpstr>
      <vt:lpstr>Zitate stehen</vt:lpstr>
      <vt:lpstr>Quellenangaben</vt:lpstr>
      <vt:lpstr>Quellenangabe bei</vt:lpstr>
      <vt:lpstr>Literaturverzeichnis</vt:lpstr>
      <vt:lpstr>Literaturverzeichnis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Richtig zitieren</dc:title>
  <dc:creator>Familie</dc:creator>
  <cp:lastModifiedBy>Mario</cp:lastModifiedBy>
  <cp:revision>43</cp:revision>
  <dcterms:created xsi:type="dcterms:W3CDTF">2010-08-23T15:55:29Z</dcterms:created>
  <dcterms:modified xsi:type="dcterms:W3CDTF">2016-06-08T20:54:38Z</dcterms:modified>
</cp:coreProperties>
</file>